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DM Serif Text"/>
      <p:regular r:id="rId14"/>
      <p:italic r:id="rId15"/>
    </p:embeddedFont>
    <p:embeddedFont>
      <p:font typeface="Open Sans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DMSerifText-italic.fntdata"/><Relationship Id="rId14" Type="http://schemas.openxmlformats.org/officeDocument/2006/relationships/font" Target="fonts/DMSerifText-regular.fntdata"/><Relationship Id="rId17" Type="http://schemas.openxmlformats.org/officeDocument/2006/relationships/font" Target="fonts/OpenSans-bold.fntdata"/><Relationship Id="rId16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Italic.fntdata"/><Relationship Id="rId6" Type="http://schemas.openxmlformats.org/officeDocument/2006/relationships/slide" Target="slides/slide1.xml"/><Relationship Id="rId18" Type="http://schemas.openxmlformats.org/officeDocument/2006/relationships/font" Target="fonts/Open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7549dc5acc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7549dc5acc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549dc5ac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549dc5ac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f9619ce97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f9619ce97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49dc5a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49dc5a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f9619ce97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f9619ce97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f9619ce97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f9619ce97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5465d8b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d5465d8b0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f9619ce97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f9619ce97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/Content">
  <p:cSld name="Title/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81000" y="1905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1045925" y="1157575"/>
            <a:ext cx="7119300" cy="2240700"/>
          </a:xfrm>
          <a:prstGeom prst="rect">
            <a:avLst/>
          </a:prstGeom>
          <a:noFill/>
          <a:ln cap="flat" cmpd="sng" w="19050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How to Use this Presentation: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60" name="Google Shape;60;p14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61" name="Google Shape;61;p14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14"/>
          <p:cNvSpPr txBox="1"/>
          <p:nvPr/>
        </p:nvSpPr>
        <p:spPr>
          <a:xfrm>
            <a:off x="2776525" y="1157725"/>
            <a:ext cx="5051700" cy="22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Double-check each slide carefully to be sure that all points are applicable to your plans.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Copy and paste the slides into your open enrollment presentation.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increase your enrollment rate, we recommend that you present these slides after you discuss your medical, vision and dental plans.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If a slide has a video on it, simply click the video to open it in your browser.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315769" y="1551308"/>
            <a:ext cx="1245890" cy="124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1654575" y="1932125"/>
            <a:ext cx="62307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Health Reimbursement Arrangement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79" name="Google Shape;79;p15"/>
          <p:cNvGrpSpPr/>
          <p:nvPr/>
        </p:nvGrpSpPr>
        <p:grpSpPr>
          <a:xfrm>
            <a:off x="3951989" y="4408803"/>
            <a:ext cx="1240011" cy="231376"/>
            <a:chOff x="794550" y="2290675"/>
            <a:chExt cx="6090425" cy="1136425"/>
          </a:xfrm>
        </p:grpSpPr>
        <p:sp>
          <p:nvSpPr>
            <p:cNvPr id="80" name="Google Shape;80;p15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10162" l="514" r="583" t="20087"/>
          <a:stretch/>
        </p:blipFill>
        <p:spPr>
          <a:xfrm>
            <a:off x="757225" y="634675"/>
            <a:ext cx="7629527" cy="358757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What is an HRA?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97" name="Google Shape;97;p16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98" name="Google Shape;98;p16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Health Reimbursement Arrangement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14" name="Google Shape;114;p17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15" name="Google Shape;115;p17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7"/>
          <p:cNvSpPr txBox="1"/>
          <p:nvPr/>
        </p:nvSpPr>
        <p:spPr>
          <a:xfrm>
            <a:off x="473825" y="1021050"/>
            <a:ext cx="8367000" cy="3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 health reimbursement arrangement (HRA) is funded by your employer to help you pay for pre-determined medical expenses. 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Health Reimbursement Arrangement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32" name="Google Shape;132;p18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33" name="Google Shape;133;p18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" name="Google Shape;143;p18"/>
          <p:cNvGrpSpPr/>
          <p:nvPr/>
        </p:nvGrpSpPr>
        <p:grpSpPr>
          <a:xfrm>
            <a:off x="783975" y="1003500"/>
            <a:ext cx="3524400" cy="2910750"/>
            <a:chOff x="496325" y="1116375"/>
            <a:chExt cx="3524400" cy="2910750"/>
          </a:xfrm>
        </p:grpSpPr>
        <p:sp>
          <p:nvSpPr>
            <p:cNvPr id="144" name="Google Shape;144;p18"/>
            <p:cNvSpPr/>
            <p:nvPr/>
          </p:nvSpPr>
          <p:spPr>
            <a:xfrm>
              <a:off x="496325" y="1116375"/>
              <a:ext cx="3524400" cy="2807400"/>
            </a:xfrm>
            <a:prstGeom prst="rect">
              <a:avLst/>
            </a:prstGeom>
            <a:solidFill>
              <a:srgbClr val="50C1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4864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8"/>
            <p:cNvSpPr txBox="1"/>
            <p:nvPr/>
          </p:nvSpPr>
          <p:spPr>
            <a:xfrm>
              <a:off x="775900" y="1755525"/>
              <a:ext cx="2944800" cy="22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845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E4C9"/>
                </a:buClr>
                <a:buSzPts val="1100"/>
                <a:buFont typeface="Open Sans"/>
                <a:buChar char="●"/>
              </a:pPr>
              <a:r>
                <a:rPr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Please fill in this section</a:t>
              </a:r>
              <a:endPara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6" name="Google Shape;146;p18"/>
            <p:cNvSpPr txBox="1"/>
            <p:nvPr/>
          </p:nvSpPr>
          <p:spPr>
            <a:xfrm>
              <a:off x="775900" y="1348075"/>
              <a:ext cx="30519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How much you can contribute:</a:t>
              </a:r>
              <a:endParaRPr sz="12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</p:grpSp>
      <p:grpSp>
        <p:nvGrpSpPr>
          <p:cNvPr id="147" name="Google Shape;147;p18"/>
          <p:cNvGrpSpPr/>
          <p:nvPr/>
        </p:nvGrpSpPr>
        <p:grpSpPr>
          <a:xfrm>
            <a:off x="4772543" y="1003500"/>
            <a:ext cx="3524400" cy="2910750"/>
            <a:chOff x="496325" y="1116375"/>
            <a:chExt cx="3524400" cy="2910750"/>
          </a:xfrm>
        </p:grpSpPr>
        <p:sp>
          <p:nvSpPr>
            <p:cNvPr id="148" name="Google Shape;148;p18"/>
            <p:cNvSpPr/>
            <p:nvPr/>
          </p:nvSpPr>
          <p:spPr>
            <a:xfrm>
              <a:off x="496325" y="1116375"/>
              <a:ext cx="3524400" cy="2807400"/>
            </a:xfrm>
            <a:prstGeom prst="rect">
              <a:avLst/>
            </a:prstGeom>
            <a:solidFill>
              <a:srgbClr val="1A8C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4864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 txBox="1"/>
            <p:nvPr/>
          </p:nvSpPr>
          <p:spPr>
            <a:xfrm>
              <a:off x="775900" y="1755525"/>
              <a:ext cx="2944800" cy="22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8450" lvl="0" marL="45720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100"/>
                <a:buFont typeface="Open Sans"/>
                <a:buChar char="●"/>
              </a:pPr>
              <a:r>
                <a:rPr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Please fill in this section with eligible expenses</a:t>
              </a:r>
              <a:endParaRPr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" name="Google Shape;150;p18"/>
            <p:cNvSpPr txBox="1"/>
            <p:nvPr/>
          </p:nvSpPr>
          <p:spPr>
            <a:xfrm>
              <a:off x="775907" y="1348075"/>
              <a:ext cx="3051900" cy="3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What you can use it for:</a:t>
              </a:r>
              <a:endParaRPr sz="12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</p:grpSp>
      <p:cxnSp>
        <p:nvCxnSpPr>
          <p:cNvPr id="151" name="Google Shape;151;p18"/>
          <p:cNvCxnSpPr/>
          <p:nvPr/>
        </p:nvCxnSpPr>
        <p:spPr>
          <a:xfrm rot="10800000">
            <a:off x="1135975" y="1594775"/>
            <a:ext cx="2790300" cy="0"/>
          </a:xfrm>
          <a:prstGeom prst="straightConnector1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18"/>
          <p:cNvCxnSpPr/>
          <p:nvPr/>
        </p:nvCxnSpPr>
        <p:spPr>
          <a:xfrm rot="10800000">
            <a:off x="5139600" y="1594775"/>
            <a:ext cx="2790300" cy="0"/>
          </a:xfrm>
          <a:prstGeom prst="straightConnector1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9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Health Reimbursement Arrangement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59" name="Google Shape;159;p19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60" name="Google Shape;160;p19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" name="Google Shape;170;p19"/>
          <p:cNvSpPr/>
          <p:nvPr/>
        </p:nvSpPr>
        <p:spPr>
          <a:xfrm>
            <a:off x="5725550" y="908974"/>
            <a:ext cx="2679900" cy="2679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4864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 Image Here</a:t>
            </a:r>
            <a:endParaRPr/>
          </a:p>
        </p:txBody>
      </p:sp>
      <p:sp>
        <p:nvSpPr>
          <p:cNvPr id="171" name="Google Shape;171;p19"/>
          <p:cNvSpPr txBox="1"/>
          <p:nvPr/>
        </p:nvSpPr>
        <p:spPr>
          <a:xfrm>
            <a:off x="591350" y="908975"/>
            <a:ext cx="4722900" cy="22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Things to note: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be eligible to participate in the HRA, you must be enrolled in your company’s sponsored medical plan</a:t>
            </a:r>
            <a:endParaRPr sz="13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The funds are made available to you at the beginning of the defined plan year</a:t>
            </a:r>
            <a:endParaRPr sz="13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DAAC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Since the HRA is employer funded, you as the employee will be required to submit documentation for an expense to identify the expense was allowed and within the employer’s parameters</a:t>
            </a:r>
            <a:endParaRPr sz="13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2" name="Google Shape;1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5546" y="908975"/>
            <a:ext cx="2679901" cy="267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type="title"/>
          </p:nvPr>
        </p:nvSpPr>
        <p:spPr>
          <a:xfrm>
            <a:off x="381000" y="402625"/>
            <a:ext cx="8229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Ameriflex Support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0"/>
          <p:cNvSpPr/>
          <p:nvPr/>
        </p:nvSpPr>
        <p:spPr>
          <a:xfrm>
            <a:off x="4800652" y="1390433"/>
            <a:ext cx="3809966" cy="2895753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Google Shape;179;p20"/>
          <p:cNvGrpSpPr/>
          <p:nvPr/>
        </p:nvGrpSpPr>
        <p:grpSpPr>
          <a:xfrm>
            <a:off x="2895456" y="1200153"/>
            <a:ext cx="1447652" cy="3085666"/>
            <a:chOff x="3352800" y="1196122"/>
            <a:chExt cx="1066725" cy="2249519"/>
          </a:xfrm>
        </p:grpSpPr>
        <p:sp>
          <p:nvSpPr>
            <p:cNvPr id="180" name="Google Shape;180;p20"/>
            <p:cNvSpPr/>
            <p:nvPr/>
          </p:nvSpPr>
          <p:spPr>
            <a:xfrm>
              <a:off x="3352800" y="1196122"/>
              <a:ext cx="1066725" cy="2249519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1" name="Google Shape;181;p20"/>
            <p:cNvPicPr preferRelativeResize="0"/>
            <p:nvPr/>
          </p:nvPicPr>
          <p:blipFill rotWithShape="1">
            <a:blip r:embed="rId3">
              <a:alphaModFix/>
            </a:blip>
            <a:srcRect b="0" l="0" r="0" t="8450"/>
            <a:stretch/>
          </p:blipFill>
          <p:spPr>
            <a:xfrm>
              <a:off x="3424110" y="1407922"/>
              <a:ext cx="914400" cy="18125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" name="Google Shape;182;p20"/>
          <p:cNvGrpSpPr/>
          <p:nvPr/>
        </p:nvGrpSpPr>
        <p:grpSpPr>
          <a:xfrm>
            <a:off x="732864" y="1200113"/>
            <a:ext cx="1600200" cy="3085488"/>
            <a:chOff x="2286000" y="1390924"/>
            <a:chExt cx="1066800" cy="2247424"/>
          </a:xfrm>
        </p:grpSpPr>
        <p:pic>
          <p:nvPicPr>
            <p:cNvPr id="183" name="Google Shape;183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17376" y="1596137"/>
              <a:ext cx="1035424" cy="184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0"/>
            <p:cNvSpPr/>
            <p:nvPr/>
          </p:nvSpPr>
          <p:spPr>
            <a:xfrm>
              <a:off x="2286000" y="1390924"/>
              <a:ext cx="1066725" cy="2247424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20"/>
          <p:cNvSpPr txBox="1"/>
          <p:nvPr/>
        </p:nvSpPr>
        <p:spPr>
          <a:xfrm>
            <a:off x="609600" y="4352925"/>
            <a:ext cx="1752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Download the Mobile App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2771724" y="4352925"/>
            <a:ext cx="16002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Call Us at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888.868.3539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4800600" y="4276725"/>
            <a:ext cx="3733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Visit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www.myameriflex.com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20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0"/>
          <p:cNvPicPr preferRelativeResize="0"/>
          <p:nvPr/>
        </p:nvPicPr>
        <p:blipFill rotWithShape="1">
          <a:blip r:embed="rId5">
            <a:alphaModFix/>
          </a:blip>
          <a:srcRect b="9033" l="0" r="0" t="0"/>
          <a:stretch/>
        </p:blipFill>
        <p:spPr>
          <a:xfrm>
            <a:off x="4944000" y="1515625"/>
            <a:ext cx="3522526" cy="220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 b="4857" l="0" r="0" t="4857"/>
          <a:stretch/>
        </p:blipFill>
        <p:spPr>
          <a:xfrm>
            <a:off x="757225" y="634675"/>
            <a:ext cx="7629528" cy="35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1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Questions?</a:t>
            </a:r>
            <a:endParaRPr sz="3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97" name="Google Shape;197;p21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98" name="Google Shape;198;p21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